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6" r:id="rId6"/>
    <p:sldId id="277" r:id="rId7"/>
    <p:sldId id="260" r:id="rId8"/>
    <p:sldId id="258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3BAD"/>
    <a:srgbClr val="333333"/>
    <a:srgbClr val="453339"/>
    <a:srgbClr val="00A5CD"/>
    <a:srgbClr val="FD0353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703" autoAdjust="0"/>
  </p:normalViewPr>
  <p:slideViewPr>
    <p:cSldViewPr snapToGrid="0">
      <p:cViewPr varScale="1">
        <p:scale>
          <a:sx n="89" d="100"/>
          <a:sy n="89" d="100"/>
        </p:scale>
        <p:origin x="35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F2D-23E1-4DCC-A9CF-C4703FF83C04}" type="datetimeFigureOut">
              <a:rPr lang="en-US" smtClean="0"/>
              <a:t>12/24/2022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5DDAA-77E0-4D82-85D0-C118186E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12/24/2022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xmlns="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xmlns="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xmlns="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xmlns="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xmlns="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xmlns="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xmlns="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xmlns="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xmlns="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xmlns="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xmlns="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xmlns="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xmlns="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xmlns="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anchor="ctr"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xmlns="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xmlns="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xmlns="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xmlns="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xmlns="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xmlns="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xmlns="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xmlns="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005" y="884784"/>
            <a:ext cx="5114773" cy="238760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790" y="5324062"/>
            <a:ext cx="5114773" cy="1046162"/>
          </a:xfrm>
        </p:spPr>
        <p:txBody>
          <a:bodyPr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 Sessional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CSE-3304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0" y="2112768"/>
            <a:ext cx="567301" cy="463628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6399"/>
          <a:stretch>
            <a:fillRect/>
          </a:stretch>
        </p:blipFill>
        <p:spPr/>
      </p:pic>
      <p:sp>
        <p:nvSpPr>
          <p:cNvPr id="9" name="Title 3">
            <a:extLst>
              <a:ext uri="{FF2B5EF4-FFF2-40B4-BE49-F238E27FC236}">
                <a16:creationId xmlns:a16="http://schemas.microsoft.com/office/drawing/2014/main" xmlns="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1126875" y="2550253"/>
            <a:ext cx="5114773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to Computer Network Using NS2 Based on the Domain: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354980" y="672050"/>
            <a:ext cx="5956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Design Network Topology 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14" y="1805303"/>
            <a:ext cx="6381313" cy="43029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5355" y="299386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To design Network Topology we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have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4 different networks scan in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zenmap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to the domain </a:t>
            </a:r>
            <a:r>
              <a:rPr lang="en-US" dirty="0">
                <a:solidFill>
                  <a:srgbClr val="0462C1"/>
                </a:solidFill>
                <a:latin typeface="Times New Roman" panose="02020603050405020304" pitchFamily="18" charset="0"/>
              </a:rPr>
              <a:t>www.youtube.com </a:t>
            </a:r>
            <a:endParaRPr lang="en-US" dirty="0" smtClean="0">
              <a:solidFill>
                <a:srgbClr val="0462C1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find the Network Topology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05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1101613" y="672050"/>
            <a:ext cx="81709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Prepare Excel Sheet for Network Diagram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620852" y="15555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To prepare the excel sheet we collect the 4 different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networks’s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IP addresses from the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zenmap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and put in the excel sheet organized level by level and store all the IP addresses and services of 4 different networks from the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zenmap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0258" y="43951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collected IP addresses and services 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from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Daulatpur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Online ISP 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zenamp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58" y="3054530"/>
            <a:ext cx="6655037" cy="33275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18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45" y="2555085"/>
            <a:ext cx="7767669" cy="29996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01780" y="14895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collected IP addresses and services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from ISN Khulna ISP 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zenamp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76941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543799" y="1301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collected IP addresses and services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from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Banglalink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ISP 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zenamp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86" y="2336141"/>
            <a:ext cx="7571503" cy="37721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80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765988" y="1301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collected IP addresses and services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from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Teletalk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ISP 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zenamp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47" y="2307863"/>
            <a:ext cx="8610600" cy="34899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9123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962540" y="7118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Final Sheet of collected IP addresses organized by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8" y="1395701"/>
            <a:ext cx="9816267" cy="2523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8" y="4079354"/>
            <a:ext cx="9816267" cy="2135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5683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1090028" y="894242"/>
            <a:ext cx="814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Introduction to Network Simulator 2 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201123" y="24649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Useful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in studying the dynamic nature of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communication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networks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1123" y="33733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Simulation of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network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functions and protocols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can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be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done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using NS2.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01123" y="42818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NS2 provides users with a way of specifying such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network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protocols and simulating their corresponding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behaviors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26" y="1922353"/>
            <a:ext cx="4211785" cy="41859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37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663627" y="654958"/>
            <a:ext cx="10397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Source Code of NS2 Based on Network Diagram 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2457354" y="1883786"/>
            <a:ext cx="619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source code using to our project in NS2 (not complete code)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479" y="2557103"/>
            <a:ext cx="2543940" cy="3883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733" y="2557103"/>
            <a:ext cx="2583537" cy="39280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46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1477600" y="629321"/>
            <a:ext cx="8987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Output Topology of Network Simulator 2 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3778952" y="19607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starting output of NS2 of our project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48" y="2533866"/>
            <a:ext cx="7013248" cy="37403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9890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3531125" y="12257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middle output of NS2 of our project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02" y="1768798"/>
            <a:ext cx="8192568" cy="4339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78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2362" y="1288935"/>
            <a:ext cx="10261299" cy="720000"/>
          </a:xfrm>
        </p:spPr>
        <p:txBody>
          <a:bodyPr/>
          <a:lstStyle/>
          <a:p>
            <a:pPr algn="ctr"/>
            <a:r>
              <a:rPr lang="en-US" dirty="0" smtClean="0"/>
              <a:t>Team </a:t>
            </a:r>
            <a:r>
              <a:rPr lang="en-US" dirty="0" err="1" smtClean="0"/>
              <a:t>NWU_Youtube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0" y="2713584"/>
            <a:ext cx="1447800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313401" y="4388979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Raihanul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Apu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20201133010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69" y="2698164"/>
            <a:ext cx="1447800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5000560" y="437955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Anisha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Akter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20201119010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551" y="2698164"/>
            <a:ext cx="919085" cy="1463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8869669" y="4374564"/>
            <a:ext cx="2662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Shahed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Afridi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ID: 20201134010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360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3625128" y="12343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ending output of NS2 of our project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45" y="1895159"/>
            <a:ext cx="7654183" cy="40503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450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1801541" y="851511"/>
            <a:ext cx="8443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Summarization of the Design Network 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38" y="1923605"/>
            <a:ext cx="7561499" cy="40052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3200" y="2768837"/>
            <a:ext cx="512748" cy="24953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83652" y="2613588"/>
            <a:ext cx="512748" cy="24953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31065" y="4503634"/>
            <a:ext cx="1239140" cy="9058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504060" y="4503634"/>
            <a:ext cx="1162228" cy="905854"/>
          </a:xfrm>
          <a:prstGeom prst="straightConnector1">
            <a:avLst/>
          </a:prstGeom>
          <a:ln w="57150">
            <a:solidFill>
              <a:srgbClr val="4E3B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24927" y="5486400"/>
            <a:ext cx="692209" cy="1068224"/>
          </a:xfrm>
          <a:prstGeom prst="straightConnector1">
            <a:avLst/>
          </a:prstGeom>
          <a:ln w="57150">
            <a:solidFill>
              <a:srgbClr val="4E3B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416041" y="4860613"/>
            <a:ext cx="692209" cy="1068224"/>
          </a:xfrm>
          <a:prstGeom prst="straightConnector1">
            <a:avLst/>
          </a:prstGeom>
          <a:ln w="57150">
            <a:solidFill>
              <a:srgbClr val="4E3B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091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3885137" y="842966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Conclusion 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1201123" y="24649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Its useful to know the dynamic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nature of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     communication networks.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01123" y="32660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Its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useful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discovered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1123" y="3902170"/>
            <a:ext cx="6378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But Sometimes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it does not identify operating system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accurately.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01123" y="4538285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No option to change font style of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output of NS2.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679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4327333" y="1227526"/>
            <a:ext cx="2858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References 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064628" y="2512464"/>
            <a:ext cx="7383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[1] </a:t>
            </a:r>
            <a:r>
              <a:rPr lang="en-US" sz="2400" dirty="0">
                <a:solidFill>
                  <a:srgbClr val="0462C1"/>
                </a:solidFill>
                <a:latin typeface="Times New Roman" panose="02020603050405020304" pitchFamily="18" charset="0"/>
              </a:rPr>
              <a:t>https://ipwithease.com/introduction-to-zenmap-nmap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462C1"/>
                </a:solidFill>
                <a:latin typeface="Times New Roman" panose="02020603050405020304" pitchFamily="18" charset="0"/>
              </a:rPr>
              <a:t>      network-mapper</a:t>
            </a:r>
            <a:r>
              <a:rPr lang="en-US" sz="2400" dirty="0">
                <a:solidFill>
                  <a:srgbClr val="0462C1"/>
                </a:solidFill>
                <a:latin typeface="Times New Roman" panose="02020603050405020304" pitchFamily="18" charset="0"/>
              </a:rPr>
              <a:t>/ 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[2] </a:t>
            </a:r>
            <a:r>
              <a:rPr lang="en-US" sz="2400" dirty="0">
                <a:solidFill>
                  <a:srgbClr val="0462C1"/>
                </a:solidFill>
                <a:latin typeface="Times New Roman" panose="02020603050405020304" pitchFamily="18" charset="0"/>
              </a:rPr>
              <a:t>https://link.springer.com/chapter/10.1007/978-1-4614 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462C1"/>
                </a:solidFill>
                <a:latin typeface="Times New Roman" panose="02020603050405020304" pitchFamily="18" charset="0"/>
              </a:rPr>
              <a:t>      1406-3_2 </a:t>
            </a:r>
            <a:endParaRPr lang="en-US" sz="2400" dirty="0">
              <a:solidFill>
                <a:srgbClr val="0462C1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[3] </a:t>
            </a:r>
            <a:r>
              <a:rPr lang="en-US" sz="2400" dirty="0">
                <a:solidFill>
                  <a:srgbClr val="0462C1"/>
                </a:solidFill>
                <a:latin typeface="Times New Roman" panose="02020603050405020304" pitchFamily="18" charset="0"/>
              </a:rPr>
              <a:t>https://nmap.org/book/zenmap-results.html 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3665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200" y="3031397"/>
            <a:ext cx="9587798" cy="2155797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>
                <a:solidFill>
                  <a:schemeClr val="tx1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85" y="1066744"/>
            <a:ext cx="6713313" cy="72000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7340" y="2386264"/>
            <a:ext cx="5040000" cy="38880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Host to Domain: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Prepare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Excel Sheet for Network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to Network Simulator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Code of NS2 Based on Network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Topology of Network Simulator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 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of the Design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81930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3" y="750549"/>
            <a:ext cx="10261299" cy="720000"/>
          </a:xfrm>
        </p:spPr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Bird’s Eye View of the Project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95" y="1470549"/>
            <a:ext cx="2573774" cy="5030305"/>
          </a:xfrm>
        </p:spPr>
      </p:pic>
      <p:sp>
        <p:nvSpPr>
          <p:cNvPr id="12" name="Rectangle 11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96" y="647999"/>
            <a:ext cx="10261299" cy="72000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Introduction to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Zenmap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3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4462" y="2197841"/>
            <a:ext cx="4951635" cy="32026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official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 scanner GUI (graphical user interface).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lets you create a topology map of discovered networks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arranges its display to show all ports on a host or all hosts running a specific service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we used 4 different host to reached www.youtube.com website.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96" t="-390" r="29861" b="-390"/>
          <a:stretch/>
        </p:blipFill>
        <p:spPr>
          <a:xfrm>
            <a:off x="6819900" y="1817406"/>
            <a:ext cx="4267594" cy="3963555"/>
          </a:xfrm>
        </p:spPr>
      </p:pic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38" y="3197612"/>
            <a:ext cx="5040313" cy="2725775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6BA76B3-D03C-4451-8EB4-18D3076077B3}"/>
              </a:ext>
            </a:extLst>
          </p:cNvPr>
          <p:cNvSpPr txBox="1">
            <a:spLocks/>
          </p:cNvSpPr>
          <p:nvPr/>
        </p:nvSpPr>
        <p:spPr>
          <a:xfrm>
            <a:off x="947103" y="844553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Four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Different Host to Domain: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Youtube</a:t>
            </a:r>
            <a:endParaRPr lang="en-US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74251" y="16660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project we used 4 different host to reached </a:t>
            </a:r>
            <a:r>
              <a:rPr lang="en-US" dirty="0">
                <a:solidFill>
                  <a:srgbClr val="0462C1"/>
                </a:solidFill>
                <a:latin typeface="Times New Roman" panose="02020603050405020304" pitchFamily="18" charset="0"/>
              </a:rPr>
              <a:t>www.youtube.com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website.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Every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host generates different IP addresses.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74251" y="38444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result in </a:t>
            </a:r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Daulatput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ISP </a:t>
            </a:r>
          </a:p>
        </p:txBody>
      </p:sp>
    </p:spTree>
    <p:extLst>
      <p:ext uri="{BB962C8B-B14F-4D97-AF65-F5344CB8AC3E}">
        <p14:creationId xmlns:p14="http://schemas.microsoft.com/office/powerpoint/2010/main" val="2485925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91" y="1938492"/>
            <a:ext cx="7115798" cy="38450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75889" y="92176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result in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 Khulna ISP 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44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3087881" y="90467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result in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Banglalink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ISP 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48" y="2046276"/>
            <a:ext cx="7441963" cy="39923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866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3087881" y="90467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result in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zenmap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Teletalk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ISP </a:t>
            </a:r>
            <a:endParaRPr 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84" y="2038869"/>
            <a:ext cx="7320897" cy="39159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1297" y="2589376"/>
            <a:ext cx="339369" cy="157200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43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936837_Scientific findings presentation_CLR_v3" id="{5A69B0E8-E1D0-44CD-830D-0BA7309D95FC}" vid="{1939E1BA-9AD2-4F2B-9080-830C8601EB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schemas.microsoft.com/office/infopath/2007/PartnerControls"/>
    <ds:schemaRef ds:uri="http://purl.org/dc/dcmitype/"/>
    <ds:schemaRef ds:uri="16c05727-aa75-4e4a-9b5f-8a80a1165891"/>
    <ds:schemaRef ds:uri="http://purl.org/dc/elements/1.1/"/>
    <ds:schemaRef ds:uri="http://schemas.microsoft.com/office/2006/documentManagement/types"/>
    <ds:schemaRef ds:uri="http://www.w3.org/XML/1998/namespace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566</Words>
  <Application>Microsoft Office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Bodoni MT</vt:lpstr>
      <vt:lpstr>Calibri</vt:lpstr>
      <vt:lpstr>Gill Sans MT</vt:lpstr>
      <vt:lpstr>Times New Roman</vt:lpstr>
      <vt:lpstr>Wingdings</vt:lpstr>
      <vt:lpstr>Office Theme</vt:lpstr>
      <vt:lpstr>North Western University </vt:lpstr>
      <vt:lpstr>Team NWU_Youtube</vt:lpstr>
      <vt:lpstr>Overview</vt:lpstr>
      <vt:lpstr>Bird’s Eye View of the Project </vt:lpstr>
      <vt:lpstr>Introduction to Zenmap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2022-12-22T17:38:43Z</dcterms:created>
  <dcterms:modified xsi:type="dcterms:W3CDTF">2022-12-23T18:44:54Z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